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View of beach and sea from a grassy sand dune"/>
          <p:cNvSpPr/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View of beach and sea from a grassy sand dune"/>
          <p:cNvSpPr/>
          <p:nvPr>
            <p:ph type="pic" idx="21"/>
          </p:nvPr>
        </p:nvSpPr>
        <p:spPr>
          <a:xfrm>
            <a:off x="3125968" y="-393700"/>
            <a:ext cx="18135601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Heron flying low over a beach with a short fence in the foreground"/>
          <p:cNvSpPr/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andy path between two hills leading to the ocean"/>
          <p:cNvSpPr/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andy path between two hills leading to the ocean"/>
          <p:cNvSpPr/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Heron flying low over a beach with a short fence in the foreground"/>
          <p:cNvSpPr/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View of beach and sea from a grassy sand dune"/>
          <p:cNvSpPr/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g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AUTOMATIC1111/stable-diffusion-webui" TargetMode="External"/><Relationship Id="rId3" Type="http://schemas.openxmlformats.org/officeDocument/2006/relationships/hyperlink" Target="https://github.com/invoke-ai/InvokeAI" TargetMode="External"/><Relationship Id="rId4" Type="http://schemas.openxmlformats.org/officeDocument/2006/relationships/hyperlink" Target="https://github.com/AbdBarho/stable-diffusion-webui-docker" TargetMode="External"/><Relationship Id="rId5" Type="http://schemas.openxmlformats.org/officeDocument/2006/relationships/hyperlink" Target="https://habr.com/ru/companies/jugru/articles/726106/" TargetMode="External"/><Relationship Id="rId6" Type="http://schemas.openxmlformats.org/officeDocument/2006/relationships/hyperlink" Target="https://habr.com/ru/articles/693298/" TargetMode="External"/><Relationship Id="rId7" Type="http://schemas.openxmlformats.org/officeDocument/2006/relationships/hyperlink" Target="https://civitai.com/" TargetMode="External"/><Relationship Id="rId8" Type="http://schemas.openxmlformats.org/officeDocument/2006/relationships/hyperlink" Target="https://civitai.com/models/57319/a-zovya-photoreal" TargetMode="External"/><Relationship Id="rId9" Type="http://schemas.openxmlformats.org/officeDocument/2006/relationships/hyperlink" Target="https://stable-diffusion-art.com/automatic1111/#Basic_Usage" TargetMode="External"/><Relationship Id="rId10" Type="http://schemas.openxmlformats.org/officeDocument/2006/relationships/hyperlink" Target="https://huggingface.co/stabilityai/stable-diffusion-2-1" TargetMode="External"/><Relationship Id="rId11" Type="http://schemas.openxmlformats.org/officeDocument/2006/relationships/hyperlink" Target="https://stability.ai/" TargetMode="External"/><Relationship Id="rId12" Type="http://schemas.openxmlformats.org/officeDocument/2006/relationships/hyperlink" Target="https://github.com/ashchuk/NN-and-images-v1/blob/main/NN_and_Images_v1.pdf" TargetMode="Externa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2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Нейросети и изображения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Нейросети и изображения</a:t>
            </a:r>
          </a:p>
        </p:txBody>
      </p:sp>
      <p:sp>
        <p:nvSpPr>
          <p:cNvPr id="120" name="ИНЖЕНЕРНЫЙ ПОДХОД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ИНЖЕНЕРНЫЙ ПОДХОД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704" y="3130677"/>
            <a:ext cx="24144595" cy="74546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5977" y="28904"/>
            <a:ext cx="23253209" cy="11626605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https://towardsdatascience.com/what-are-stable-diffusion-models-and-why-are-they-a-step-forward-for-image-generation-aa1182801d46"/>
          <p:cNvSpPr txBox="1"/>
          <p:nvPr/>
        </p:nvSpPr>
        <p:spPr>
          <a:xfrm>
            <a:off x="709599" y="12088149"/>
            <a:ext cx="22695790" cy="1030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https://towardsdatascience.com/what-are-stable-diffusion-models-and-why-are-they-a-step-forward-for-image-generation-aa1182801d46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1694" y="0"/>
            <a:ext cx="21760611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А можно попроще?"/>
          <p:cNvSpPr txBox="1"/>
          <p:nvPr>
            <p:ph type="title"/>
          </p:nvPr>
        </p:nvSpPr>
        <p:spPr>
          <a:xfrm>
            <a:off x="1689100" y="5447609"/>
            <a:ext cx="21005800" cy="2286001"/>
          </a:xfrm>
          <a:prstGeom prst="rect">
            <a:avLst/>
          </a:prstGeom>
        </p:spPr>
        <p:txBody>
          <a:bodyPr/>
          <a:lstStyle/>
          <a:p>
            <a:pPr/>
            <a:r>
              <a:t>А можно попроще?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Что сделал Midjourney?"/>
          <p:cNvSpPr txBox="1"/>
          <p:nvPr>
            <p:ph type="title"/>
          </p:nvPr>
        </p:nvSpPr>
        <p:spPr>
          <a:xfrm>
            <a:off x="1689100" y="-9488"/>
            <a:ext cx="21005800" cy="2286001"/>
          </a:xfrm>
          <a:prstGeom prst="rect">
            <a:avLst/>
          </a:prstGeom>
        </p:spPr>
        <p:txBody>
          <a:bodyPr/>
          <a:lstStyle/>
          <a:p>
            <a:pPr/>
            <a:r>
              <a:t>Что сделал Midjourney?</a:t>
            </a:r>
          </a:p>
        </p:txBody>
      </p:sp>
      <p:pic>
        <p:nvPicPr>
          <p:cNvPr id="1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45502" y="2129620"/>
            <a:ext cx="17092996" cy="112347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А можно чуть удобнее?"/>
          <p:cNvSpPr txBox="1"/>
          <p:nvPr>
            <p:ph type="title"/>
          </p:nvPr>
        </p:nvSpPr>
        <p:spPr>
          <a:xfrm>
            <a:off x="1689100" y="1239495"/>
            <a:ext cx="21005800" cy="2286001"/>
          </a:xfrm>
          <a:prstGeom prst="rect">
            <a:avLst/>
          </a:prstGeom>
        </p:spPr>
        <p:txBody>
          <a:bodyPr/>
          <a:lstStyle/>
          <a:p>
            <a:pPr/>
            <a:r>
              <a:t>А можно чуть удобнее?</a:t>
            </a:r>
          </a:p>
        </p:txBody>
      </p:sp>
      <p:sp>
        <p:nvSpPr>
          <p:cNvPr id="160" name="Ну, можно больше контроля?"/>
          <p:cNvSpPr txBox="1"/>
          <p:nvPr/>
        </p:nvSpPr>
        <p:spPr>
          <a:xfrm>
            <a:off x="1689100" y="4877010"/>
            <a:ext cx="21005800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z="11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Ну, можно больше контроля?</a:t>
            </a:r>
          </a:p>
        </p:txBody>
      </p:sp>
      <p:sp>
        <p:nvSpPr>
          <p:cNvPr id="161" name="Я же художник, мне нужна кисть"/>
          <p:cNvSpPr txBox="1"/>
          <p:nvPr/>
        </p:nvSpPr>
        <p:spPr>
          <a:xfrm>
            <a:off x="1689100" y="8514524"/>
            <a:ext cx="21005800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734694">
              <a:defRPr b="0" sz="9968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Я же художник, мне нужна кисть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678" y="343317"/>
            <a:ext cx="23348821" cy="129451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tableDiffu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StableDiffusion</a:t>
            </a:r>
          </a:p>
        </p:txBody>
      </p:sp>
      <p:pic>
        <p:nvPicPr>
          <p:cNvPr id="1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9536" y="2511036"/>
            <a:ext cx="17944928" cy="104719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237" y="555770"/>
            <a:ext cx="23113526" cy="120894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image_slider_cropped.gif" descr="image_slider_cropped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858" y="2287940"/>
            <a:ext cx="23214284" cy="91401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Везде нейросет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Везде нейросети</a:t>
            </a:r>
          </a:p>
        </p:txBody>
      </p:sp>
      <p:pic>
        <p:nvPicPr>
          <p:cNvPr id="1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7524" y="2831093"/>
            <a:ext cx="15636335" cy="9831814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Папа римский Франциск…"/>
          <p:cNvSpPr txBox="1"/>
          <p:nvPr/>
        </p:nvSpPr>
        <p:spPr>
          <a:xfrm>
            <a:off x="17264570" y="5506523"/>
            <a:ext cx="6572023" cy="1281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900"/>
            </a:pPr>
            <a:r>
              <a:t>Папа римский Франциск </a:t>
            </a:r>
          </a:p>
          <a:p>
            <a:pPr algn="l">
              <a:defRPr sz="3900"/>
            </a:pPr>
            <a:r>
              <a:t>в модном белом пуховике</a:t>
            </a:r>
          </a:p>
        </p:txBody>
      </p:sp>
      <p:sp>
        <p:nvSpPr>
          <p:cNvPr id="125" name="Март 2023"/>
          <p:cNvSpPr txBox="1"/>
          <p:nvPr/>
        </p:nvSpPr>
        <p:spPr>
          <a:xfrm>
            <a:off x="17367539" y="3972030"/>
            <a:ext cx="2638350" cy="684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900"/>
            </a:lvl1pPr>
          </a:lstStyle>
          <a:p>
            <a:pPr/>
            <a:r>
              <a:t>Март 2023</a:t>
            </a:r>
          </a:p>
        </p:txBody>
      </p:sp>
      <p:sp>
        <p:nvSpPr>
          <p:cNvPr id="126" name="Многие приняли это…"/>
          <p:cNvSpPr txBox="1"/>
          <p:nvPr/>
        </p:nvSpPr>
        <p:spPr>
          <a:xfrm>
            <a:off x="17260608" y="7377897"/>
            <a:ext cx="6579947" cy="1877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900"/>
            </a:pPr>
            <a:r>
              <a:t>Многие приняли это </a:t>
            </a:r>
          </a:p>
          <a:p>
            <a:pPr algn="l">
              <a:defRPr sz="3900"/>
            </a:pPr>
            <a:r>
              <a:t>изображение за реальное</a:t>
            </a:r>
          </a:p>
          <a:p>
            <a:pPr algn="l">
              <a:defRPr sz="3900"/>
            </a:pPr>
            <a:r>
              <a:t>фото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OpenSource U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OpenSource UI</a:t>
            </a:r>
          </a:p>
        </p:txBody>
      </p:sp>
      <p:sp>
        <p:nvSpPr>
          <p:cNvPr id="173" name="Automatic111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7000"/>
            </a:pPr>
            <a:r>
              <a:t>Automatic1111</a:t>
            </a:r>
          </a:p>
          <a:p>
            <a:pPr>
              <a:defRPr sz="7000"/>
            </a:pPr>
            <a:r>
              <a:t>InvokeAI</a:t>
            </a:r>
          </a:p>
          <a:p>
            <a:pPr>
              <a:defRPr sz="7000"/>
            </a:pPr>
            <a:r>
              <a:t>Other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Kllisre X79 LGA2011 Motherboard…"/>
          <p:cNvSpPr txBox="1"/>
          <p:nvPr>
            <p:ph type="body" sz="half" idx="1"/>
          </p:nvPr>
        </p:nvSpPr>
        <p:spPr>
          <a:xfrm>
            <a:off x="1503979" y="830296"/>
            <a:ext cx="21005801" cy="5372108"/>
          </a:xfrm>
          <a:prstGeom prst="rect">
            <a:avLst/>
          </a:prstGeom>
        </p:spPr>
        <p:txBody>
          <a:bodyPr/>
          <a:lstStyle/>
          <a:p>
            <a:pPr/>
            <a:r>
              <a:t>Kllisre X79 LGA2011 Motherboard</a:t>
            </a:r>
          </a:p>
          <a:p>
            <a:pPr/>
            <a:r>
              <a:t>128GB DDR3</a:t>
            </a:r>
          </a:p>
          <a:p>
            <a:pPr/>
            <a:r>
              <a:t>Intel Xeon E5-2690; Sandy Bridge; 8(16) cores; 2012 год; 32 nm</a:t>
            </a:r>
          </a:p>
          <a:p>
            <a:pPr/>
            <a:r>
              <a:t>Gigabyte RTX 3060 Vision 12Gb; NVIDIA Ampere</a:t>
            </a: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14588" y="6783320"/>
            <a:ext cx="7660392" cy="65802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22843" y="6563462"/>
            <a:ext cx="6738314" cy="67383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9520" y="7070142"/>
            <a:ext cx="8587431" cy="57249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Теперь практика"/>
          <p:cNvSpPr txBox="1"/>
          <p:nvPr>
            <p:ph type="title"/>
          </p:nvPr>
        </p:nvSpPr>
        <p:spPr>
          <a:xfrm>
            <a:off x="1689100" y="5715000"/>
            <a:ext cx="21005800" cy="2286000"/>
          </a:xfrm>
          <a:prstGeom prst="rect">
            <a:avLst/>
          </a:prstGeom>
        </p:spPr>
        <p:txBody>
          <a:bodyPr/>
          <a:lstStyle/>
          <a:p>
            <a:pPr/>
            <a:r>
              <a:t>Теперь практика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Ссылки"/>
          <p:cNvSpPr txBox="1"/>
          <p:nvPr>
            <p:ph type="title"/>
          </p:nvPr>
        </p:nvSpPr>
        <p:spPr>
          <a:xfrm>
            <a:off x="1689100" y="-355360"/>
            <a:ext cx="21005800" cy="2286001"/>
          </a:xfrm>
          <a:prstGeom prst="rect">
            <a:avLst/>
          </a:prstGeom>
        </p:spPr>
        <p:txBody>
          <a:bodyPr/>
          <a:lstStyle/>
          <a:p>
            <a:pPr/>
            <a:r>
              <a:t>Ссылки</a:t>
            </a:r>
          </a:p>
        </p:txBody>
      </p:sp>
      <p:sp>
        <p:nvSpPr>
          <p:cNvPr id="183" name="https://github.com/AUTOMATIC1111/stable-diffusion-webui…"/>
          <p:cNvSpPr txBox="1"/>
          <p:nvPr>
            <p:ph type="body" idx="1"/>
          </p:nvPr>
        </p:nvSpPr>
        <p:spPr>
          <a:xfrm>
            <a:off x="1689100" y="2218962"/>
            <a:ext cx="21005801" cy="10323114"/>
          </a:xfrm>
          <a:prstGeom prst="rect">
            <a:avLst/>
          </a:prstGeom>
        </p:spPr>
        <p:txBody>
          <a:bodyPr/>
          <a:lstStyle/>
          <a:p>
            <a:pPr marL="381000" indent="-381000" defTabSz="495300">
              <a:spcBef>
                <a:spcPts val="3500"/>
              </a:spcBef>
              <a:defRPr sz="2880"/>
            </a:pPr>
            <a:r>
              <a:rPr u="sng">
                <a:hlinkClick r:id="rId2" invalidUrl="" action="" tgtFrame="" tooltip="" history="1" highlightClick="0" endSnd="0"/>
              </a:rPr>
              <a:t>https://github.com/AUTOMATIC1111/stable-diffusion-webui</a:t>
            </a:r>
          </a:p>
          <a:p>
            <a:pPr marL="381000" indent="-381000" defTabSz="495300">
              <a:spcBef>
                <a:spcPts val="3500"/>
              </a:spcBef>
              <a:defRPr sz="2880"/>
            </a:pPr>
            <a:r>
              <a:rPr u="sng">
                <a:hlinkClick r:id="rId3" invalidUrl="" action="" tgtFrame="" tooltip="" history="1" highlightClick="0" endSnd="0"/>
              </a:rPr>
              <a:t>https://github.com/invoke-ai/InvokeAI</a:t>
            </a:r>
          </a:p>
          <a:p>
            <a:pPr marL="381000" indent="-381000" defTabSz="495300">
              <a:spcBef>
                <a:spcPts val="3500"/>
              </a:spcBef>
              <a:defRPr sz="2880"/>
            </a:pPr>
            <a:r>
              <a:rPr u="sng">
                <a:hlinkClick r:id="rId4" invalidUrl="" action="" tgtFrame="" tooltip="" history="1" highlightClick="0" endSnd="0"/>
              </a:rPr>
              <a:t>https://github.com/AbdBarho/stable-diffusion-webui-docker</a:t>
            </a:r>
          </a:p>
          <a:p>
            <a:pPr marL="381000" indent="-381000" defTabSz="495300">
              <a:spcBef>
                <a:spcPts val="3500"/>
              </a:spcBef>
              <a:defRPr sz="2880"/>
            </a:pPr>
            <a:r>
              <a:rPr u="sng">
                <a:hlinkClick r:id="rId5" invalidUrl="" action="" tgtFrame="" tooltip="" history="1" highlightClick="0" endSnd="0"/>
              </a:rPr>
              <a:t>https://habr.com/ru/companies/jugru/articles/726106/</a:t>
            </a:r>
          </a:p>
          <a:p>
            <a:pPr marL="381000" indent="-381000" defTabSz="495300">
              <a:spcBef>
                <a:spcPts val="3500"/>
              </a:spcBef>
              <a:defRPr sz="2880"/>
            </a:pPr>
            <a:r>
              <a:rPr u="sng">
                <a:hlinkClick r:id="rId6" invalidUrl="" action="" tgtFrame="" tooltip="" history="1" highlightClick="0" endSnd="0"/>
              </a:rPr>
              <a:t>https://habr.com/ru/articles/693298/</a:t>
            </a:r>
          </a:p>
          <a:p>
            <a:pPr marL="381000" indent="-381000" defTabSz="495300">
              <a:spcBef>
                <a:spcPts val="3500"/>
              </a:spcBef>
              <a:defRPr sz="2880"/>
            </a:pPr>
            <a:r>
              <a:rPr u="sng">
                <a:hlinkClick r:id="rId7" invalidUrl="" action="" tgtFrame="" tooltip="" history="1" highlightClick="0" endSnd="0"/>
              </a:rPr>
              <a:t>https://civitai.com/</a:t>
            </a:r>
          </a:p>
          <a:p>
            <a:pPr marL="381000" indent="-381000" defTabSz="495300">
              <a:spcBef>
                <a:spcPts val="3500"/>
              </a:spcBef>
              <a:defRPr sz="2880"/>
            </a:pPr>
            <a:r>
              <a:rPr u="sng">
                <a:hlinkClick r:id="rId8" invalidUrl="" action="" tgtFrame="" tooltip="" history="1" highlightClick="0" endSnd="0"/>
              </a:rPr>
              <a:t>https://civitai.com/models/57319/a-zovya-photoreal</a:t>
            </a:r>
          </a:p>
          <a:p>
            <a:pPr marL="381000" indent="-381000" defTabSz="495300">
              <a:spcBef>
                <a:spcPts val="3500"/>
              </a:spcBef>
              <a:defRPr sz="2880"/>
            </a:pPr>
            <a:r>
              <a:t>https://civitai.com/models/3816/protogen-x53-photorealism-official-release</a:t>
            </a:r>
          </a:p>
          <a:p>
            <a:pPr marL="381000" indent="-381000" defTabSz="495300">
              <a:spcBef>
                <a:spcPts val="3500"/>
              </a:spcBef>
              <a:defRPr sz="2880"/>
            </a:pPr>
            <a:r>
              <a:rPr u="sng">
                <a:hlinkClick r:id="rId9" invalidUrl="" action="" tgtFrame="" tooltip="" history="1" highlightClick="0" endSnd="0"/>
              </a:rPr>
              <a:t>https://stable-diffusion-art.com/automatic1111/#Basic_Usage</a:t>
            </a:r>
          </a:p>
          <a:p>
            <a:pPr marL="381000" indent="-381000" defTabSz="495300">
              <a:spcBef>
                <a:spcPts val="3500"/>
              </a:spcBef>
              <a:defRPr sz="2880"/>
            </a:pPr>
            <a:r>
              <a:rPr u="sng">
                <a:hlinkClick r:id="rId10" invalidUrl="" action="" tgtFrame="" tooltip="" history="1" highlightClick="0" endSnd="0"/>
              </a:rPr>
              <a:t>https://huggingface.co/stabilityai/stable-diffusion-2-1</a:t>
            </a:r>
          </a:p>
          <a:p>
            <a:pPr marL="381000" indent="-381000" defTabSz="495300">
              <a:spcBef>
                <a:spcPts val="3500"/>
              </a:spcBef>
              <a:defRPr sz="2880"/>
            </a:pPr>
            <a:r>
              <a:rPr u="sng">
                <a:hlinkClick r:id="rId11" invalidUrl="" action="" tgtFrame="" tooltip="" history="1" highlightClick="0" endSnd="0"/>
              </a:rPr>
              <a:t>https://stability.ai/</a:t>
            </a:r>
          </a:p>
          <a:p>
            <a:pPr marL="381000" indent="-381000" defTabSz="495300">
              <a:spcBef>
                <a:spcPts val="3500"/>
              </a:spcBef>
              <a:defRPr sz="2880"/>
            </a:pPr>
            <a:r>
              <a:rPr u="sng">
                <a:hlinkClick r:id="rId12" invalidUrl="" action="" tgtFrame="" tooltip="" history="1" highlightClick="0" endSnd="0"/>
              </a:rPr>
              <a:t>https://github.com/ashchuk/NN-and-images-v1/blob/main/NN_and_Images_v1.pdf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Чат"/>
          <p:cNvSpPr txBox="1"/>
          <p:nvPr>
            <p:ph type="title"/>
          </p:nvPr>
        </p:nvSpPr>
        <p:spPr>
          <a:xfrm>
            <a:off x="1449733" y="1143420"/>
            <a:ext cx="8033942" cy="2286001"/>
          </a:xfrm>
          <a:prstGeom prst="rect">
            <a:avLst/>
          </a:prstGeom>
        </p:spPr>
        <p:txBody>
          <a:bodyPr/>
          <a:lstStyle/>
          <a:p>
            <a:pPr/>
            <a:r>
              <a:t>Чат</a:t>
            </a:r>
          </a:p>
        </p:txBody>
      </p:sp>
      <p:pic>
        <p:nvPicPr>
          <p:cNvPr id="1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582" y="3233522"/>
            <a:ext cx="10456244" cy="9680270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Презентация"/>
          <p:cNvSpPr txBox="1"/>
          <p:nvPr/>
        </p:nvSpPr>
        <p:spPr>
          <a:xfrm>
            <a:off x="12737799" y="1143420"/>
            <a:ext cx="10313822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z="11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Презентация</a:t>
            </a:r>
          </a:p>
        </p:txBody>
      </p:sp>
      <p:pic>
        <p:nvPicPr>
          <p:cNvPr id="18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40172" y="3284721"/>
            <a:ext cx="9709076" cy="95778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Спасибо за внимание!"/>
          <p:cNvSpPr txBox="1"/>
          <p:nvPr>
            <p:ph type="title"/>
          </p:nvPr>
        </p:nvSpPr>
        <p:spPr>
          <a:xfrm>
            <a:off x="1689099" y="5849505"/>
            <a:ext cx="21005801" cy="2286001"/>
          </a:xfrm>
          <a:prstGeom prst="rect">
            <a:avLst/>
          </a:prstGeom>
        </p:spPr>
        <p:txBody>
          <a:bodyPr/>
          <a:lstStyle/>
          <a:p>
            <a:pPr/>
            <a:r>
              <a:t>Спасибо за внимание!</a:t>
            </a:r>
          </a:p>
        </p:txBody>
      </p:sp>
      <p:pic>
        <p:nvPicPr>
          <p:cNvPr id="1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26075" y="1541974"/>
            <a:ext cx="4531850" cy="45318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Дисклеймер"/>
          <p:cNvSpPr txBox="1"/>
          <p:nvPr>
            <p:ph type="title"/>
          </p:nvPr>
        </p:nvSpPr>
        <p:spPr>
          <a:xfrm>
            <a:off x="1689100" y="144233"/>
            <a:ext cx="21005800" cy="2286001"/>
          </a:xfrm>
          <a:prstGeom prst="rect">
            <a:avLst/>
          </a:prstGeom>
        </p:spPr>
        <p:txBody>
          <a:bodyPr/>
          <a:lstStyle/>
          <a:p>
            <a:pPr/>
            <a:r>
              <a:t>Дисклеймер</a:t>
            </a:r>
          </a:p>
        </p:txBody>
      </p:sp>
      <p:sp>
        <p:nvSpPr>
          <p:cNvPr id="129" name="Я не эксперт по нейросетям, все еще разбираюсь…"/>
          <p:cNvSpPr txBox="1"/>
          <p:nvPr>
            <p:ph type="body" idx="1"/>
          </p:nvPr>
        </p:nvSpPr>
        <p:spPr>
          <a:xfrm>
            <a:off x="824419" y="2209799"/>
            <a:ext cx="21005801" cy="9296401"/>
          </a:xfrm>
          <a:prstGeom prst="rect">
            <a:avLst/>
          </a:prstGeom>
        </p:spPr>
        <p:txBody>
          <a:bodyPr/>
          <a:lstStyle/>
          <a:p>
            <a:pPr/>
            <a:r>
              <a:t>Я не эксперт по нейросетям, все еще разбираюсь</a:t>
            </a:r>
          </a:p>
          <a:p>
            <a:pPr/>
            <a:r>
              <a:t>Я за диалог, задавайте вопросы, давайте общаться</a:t>
            </a:r>
          </a:p>
          <a:p>
            <a:pPr/>
            <a:r>
              <a:t>Даже если вопрос кажется глупым - спрашивайте</a:t>
            </a:r>
          </a:p>
          <a:p>
            <a:pPr/>
            <a:r>
              <a:t>Я делюсь опытом и удачными/неудачными экспериментами</a:t>
            </a:r>
          </a:p>
          <a:p>
            <a:pPr/>
            <a:r>
              <a:t>Если есть вопрос не по теме доклада - можно спросить после</a:t>
            </a:r>
          </a:p>
          <a:p>
            <a:pPr/>
            <a:r>
              <a:t>Презентация со всеми ссылками доступна здесь</a:t>
            </a:r>
          </a:p>
        </p:txBody>
      </p:sp>
      <p:pic>
        <p:nvPicPr>
          <p:cNvPr id="1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62437" y="9442275"/>
            <a:ext cx="4284990" cy="42270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1810" y="1019677"/>
            <a:ext cx="20060380" cy="112839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65730" y="0"/>
            <a:ext cx="9144001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24066" y="-1"/>
            <a:ext cx="9144001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3084" y="972483"/>
            <a:ext cx="11771034" cy="117710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82178" y="972483"/>
            <a:ext cx="11771034" cy="117710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89173" y="522781"/>
            <a:ext cx="19005654" cy="126704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0" y="0"/>
            <a:ext cx="914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И сразу много вопросов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И сразу много вопросов</a:t>
            </a:r>
          </a:p>
        </p:txBody>
      </p:sp>
      <p:sp>
        <p:nvSpPr>
          <p:cNvPr id="145" name="- Text2Img? DALL-E? Midjourney? StableDiffusion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12700"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7100"/>
            </a:pPr>
            <a:r>
              <a:t>- Text2Img? DALL-E? </a:t>
            </a:r>
            <a:r>
              <a:rPr i="1"/>
              <a:t>Midjourney? StableDiffusion?</a:t>
            </a:r>
            <a:endParaRPr i="1"/>
          </a:p>
          <a:p>
            <a:pPr marL="0" indent="0" defTabSz="12700"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7100"/>
            </a:pPr>
            <a:r>
              <a:t>- где достать модели?</a:t>
            </a:r>
          </a:p>
          <a:p>
            <a:pPr marL="0" indent="0" defTabSz="12700"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7100"/>
            </a:pPr>
            <a:r>
              <a:t>- как их использовать?</a:t>
            </a:r>
          </a:p>
          <a:p>
            <a:pPr marL="0" indent="0" defTabSz="12700"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7100"/>
            </a:pPr>
            <a:r>
              <a:t>- на каком железе это работает?</a:t>
            </a:r>
          </a:p>
          <a:p>
            <a:pPr marL="0" indent="0" defTabSz="12700"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7100"/>
            </a:pPr>
            <a:r>
              <a:t>- как на практике работать с StableDiffusion?</a:t>
            </a:r>
          </a:p>
          <a:p>
            <a:pPr marL="0" indent="0" defTabSz="12700"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7100"/>
            </a:pPr>
            <a:r>
              <a:t>- и как уже наконец сгенерировать картинку?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